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67" r:id="rId5"/>
    <p:sldId id="258" r:id="rId6"/>
    <p:sldId id="282" r:id="rId7"/>
    <p:sldId id="272" r:id="rId8"/>
    <p:sldId id="270" r:id="rId9"/>
    <p:sldId id="271" r:id="rId10"/>
    <p:sldId id="273" r:id="rId11"/>
    <p:sldId id="278" r:id="rId12"/>
    <p:sldId id="276" r:id="rId13"/>
    <p:sldId id="275" r:id="rId14"/>
    <p:sldId id="262" r:id="rId15"/>
    <p:sldId id="263" r:id="rId16"/>
    <p:sldId id="264" r:id="rId17"/>
    <p:sldId id="268" r:id="rId18"/>
    <p:sldId id="265" r:id="rId19"/>
    <p:sldId id="281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 snapToGrid="0">
      <p:cViewPr>
        <p:scale>
          <a:sx n="56" d="100"/>
          <a:sy n="56" d="100"/>
        </p:scale>
        <p:origin x="-114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51" y="1905004"/>
            <a:ext cx="9437699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464" y="3657124"/>
            <a:ext cx="9432387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219200" y="1600200"/>
            <a:ext cx="9742283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9200" y="4851400"/>
            <a:ext cx="9742283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558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7125" y="434976"/>
            <a:ext cx="1168704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930" y="434976"/>
            <a:ext cx="8415942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990600"/>
            <a:ext cx="93471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3733800"/>
            <a:ext cx="93471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74635" y="3475736"/>
            <a:ext cx="5642734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132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752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03400"/>
            <a:ext cx="47752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264" y="1803400"/>
            <a:ext cx="4771048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47752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1664" y="1803400"/>
            <a:ext cx="4771048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2514600"/>
            <a:ext cx="47752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1" y="1803401"/>
            <a:ext cx="6604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9200" y="1803400"/>
            <a:ext cx="6604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9088" y="1925320"/>
            <a:ext cx="6364224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1" y="301752"/>
            <a:ext cx="115824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9753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200" y="6172200"/>
            <a:ext cx="12192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BE5129C-58B1-4F64-B7C1-19B0528C2B57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68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1601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17DEC80-3749-4029-A94B-C700F5C8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8" y="533400"/>
            <a:ext cx="10755085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Что такое государство?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0225" y="1452794"/>
            <a:ext cx="10755085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Назовите признаки государства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0227" y="3443251"/>
            <a:ext cx="10755085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Какие теории происхождения государства вы знаете?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0227" y="2140370"/>
            <a:ext cx="10755085" cy="8679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Территория, суверенитет, население, власть, армия, закон, налоги.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225" y="4186734"/>
            <a:ext cx="10755085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Теологическая теория;        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Теория насилия;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Патриархальная теория;   </a:t>
            </a:r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Психологическая теория;</a:t>
            </a:r>
            <a:endParaRPr lang="ru-RU" sz="2800" dirty="0" smtClean="0"/>
          </a:p>
          <a:p>
            <a:pPr marL="514350" indent="-5143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Теория общественного договора </a:t>
            </a:r>
            <a:r>
              <a:rPr lang="ru-RU" sz="2800" dirty="0" smtClean="0"/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2392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522514"/>
            <a:ext cx="10918371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Новое время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303331"/>
            <a:ext cx="2906486" cy="4182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732" y="1303332"/>
            <a:ext cx="3304782" cy="4182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3" y="5731234"/>
            <a:ext cx="2906486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err="1" smtClean="0"/>
              <a:t>Иммануил</a:t>
            </a:r>
            <a:r>
              <a:rPr lang="ru-RU" sz="2400" dirty="0" smtClean="0"/>
              <a:t> Кант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66732" y="5731234"/>
            <a:ext cx="3304782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Георг Гегель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27389" y="1544547"/>
            <a:ext cx="42998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	Кант в своих трудах доказывал, что государство </a:t>
            </a:r>
            <a:r>
              <a:rPr lang="ru-RU" sz="2800" dirty="0" smtClean="0">
                <a:solidFill>
                  <a:srgbClr val="FF0000"/>
                </a:solidFill>
              </a:rPr>
              <a:t>помогает реализовывать правовые нормы</a:t>
            </a:r>
            <a:r>
              <a:rPr lang="ru-RU" sz="2800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7388" y="4062374"/>
            <a:ext cx="429985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Гегель под государством понимал </a:t>
            </a:r>
            <a:r>
              <a:rPr lang="ru-RU" sz="2800" dirty="0" smtClean="0">
                <a:solidFill>
                  <a:srgbClr val="FF0000"/>
                </a:solidFill>
              </a:rPr>
              <a:t>воплощение высшего нравственного союза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55892"/>
              </p:ext>
            </p:extLst>
          </p:nvPr>
        </p:nvGraphicFramePr>
        <p:xfrm>
          <a:off x="805543" y="1231295"/>
          <a:ext cx="1058091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743"/>
                <a:gridCol w="2804666"/>
                <a:gridCol w="5370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Период в истории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Авторы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Идеи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Сократ, Платон, Аристотель, Цицерон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Люди объединяются, чтобы достичь счастья и блага. Государство – есть воплощение нравственных начал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Средневековье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Блаженный Августин, Фома Аквинский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Предназначение государства – распространение и сохранение религиозных принципов</a:t>
                      </a:r>
                      <a:endParaRPr lang="ru-RU" sz="2400" dirty="0"/>
                    </a:p>
                  </a:txBody>
                  <a:tcPr/>
                </a:tc>
              </a:tr>
              <a:tr h="7772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Новое время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И. Кант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Государство помогает реализовывать правовые нормы</a:t>
                      </a:r>
                    </a:p>
                  </a:txBody>
                  <a:tcPr/>
                </a:tc>
              </a:tr>
              <a:tr h="777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Г.</a:t>
                      </a:r>
                      <a:r>
                        <a:rPr lang="ru-RU" sz="2400" baseline="0" dirty="0" smtClean="0"/>
                        <a:t> Гегель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Государство – это воплощение высшего нравственного союза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5543" y="511629"/>
            <a:ext cx="10580914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Мыслители о сущности государства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6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84" y="631371"/>
            <a:ext cx="10951029" cy="14219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u="sng" dirty="0" smtClean="0"/>
              <a:t>Вопрос классу:</a:t>
            </a:r>
          </a:p>
          <a:p>
            <a:pPr algn="just">
              <a:lnSpc>
                <a:spcPct val="90000"/>
              </a:lnSpc>
            </a:pPr>
            <a:r>
              <a:rPr lang="ru-RU" sz="3200" dirty="0" smtClean="0"/>
              <a:t>	Что общего вы можете выделить в идеях философов о сущности государства?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96683" y="2677885"/>
            <a:ext cx="10951029" cy="978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Государство – это олицетворение и гарант  нравственности в обществе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96683" y="4103915"/>
            <a:ext cx="10951029" cy="5355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Так ли это на самом деле?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6683" y="5086747"/>
            <a:ext cx="10951029" cy="5355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Почему?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29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478971"/>
            <a:ext cx="11201400" cy="18651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u="sng" dirty="0" smtClean="0"/>
              <a:t>Вопрос классу:</a:t>
            </a:r>
            <a:endParaRPr lang="ru-RU" sz="3200" u="sng" dirty="0" smtClean="0"/>
          </a:p>
          <a:p>
            <a:pPr algn="just">
              <a:lnSpc>
                <a:spcPct val="90000"/>
              </a:lnSpc>
            </a:pPr>
            <a:r>
              <a:rPr lang="ru-RU" sz="3200" dirty="0"/>
              <a:t>	</a:t>
            </a:r>
            <a:r>
              <a:rPr lang="ru-RU" sz="3200" dirty="0" smtClean="0"/>
              <a:t>Как вы думаете кому должна принадлежать государственная власть? Кто должен управлять государством? Какие категории населения?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>
          <a:xfrm>
            <a:off x="556533" y="2480822"/>
            <a:ext cx="5359852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248082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2" y="1208315"/>
            <a:ext cx="11114314" cy="4358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/>
              <a:t>Классовая теория </a:t>
            </a:r>
            <a:r>
              <a:rPr lang="ru-RU" sz="2800" dirty="0" smtClean="0"/>
              <a:t>(государственная власть принадлежит экономически господствующему классу);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/>
              <a:t>Теория элит (</a:t>
            </a:r>
            <a:r>
              <a:rPr lang="ru-RU" sz="2800" dirty="0" smtClean="0"/>
              <a:t>государственная власть принадлежит элите общества (происхождение, образование, опыт), т. к. простой народ не способен к управлению);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/>
              <a:t>Технократическая теория </a:t>
            </a:r>
            <a:r>
              <a:rPr lang="ru-RU" sz="2800" dirty="0" smtClean="0"/>
              <a:t>(государством должны управлять специалисты-профессионалы: экономика регулируется экономистами, медицина – медиками и т. д.);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/>
              <a:t>Теории демократического характера (</a:t>
            </a:r>
            <a:r>
              <a:rPr lang="ru-RU" sz="2800" dirty="0" smtClean="0"/>
              <a:t>государство выражает интересы всех слоев населения, а значит должно управляется всеми слоями населения).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1372" y="478971"/>
            <a:ext cx="11114314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Теории управления государством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1372" y="5760244"/>
            <a:ext cx="11114314" cy="4801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/>
              <a:t>Какой теории придерживаетесь вы? Свой ответ аргументируйте.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5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1" y="2024743"/>
            <a:ext cx="11332029" cy="18651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u="sng" dirty="0" smtClean="0"/>
              <a:t>Политическая система общества</a:t>
            </a:r>
            <a:r>
              <a:rPr lang="ru-RU" sz="3200" dirty="0" smtClean="0"/>
              <a:t> – совокупность государственных и общественных организаций, посредством которых осуществляется политическая власть в стране.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6312" y="522514"/>
            <a:ext cx="11332029" cy="9787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dirty="0" smtClean="0"/>
              <a:t>	Государство играет </a:t>
            </a:r>
            <a:r>
              <a:rPr lang="ru-RU" sz="3200" dirty="0" smtClean="0">
                <a:solidFill>
                  <a:srgbClr val="FF0000"/>
                </a:solidFill>
              </a:rPr>
              <a:t>ведущую роль</a:t>
            </a:r>
            <a:r>
              <a:rPr lang="ru-RU" sz="3200" dirty="0" smtClean="0"/>
              <a:t> в политической системе общества.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6311" y="4735286"/>
            <a:ext cx="11332029" cy="14219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u="sng" dirty="0" smtClean="0"/>
              <a:t>Вопрос классу:</a:t>
            </a:r>
          </a:p>
          <a:p>
            <a:pPr algn="just">
              <a:lnSpc>
                <a:spcPct val="90000"/>
              </a:lnSpc>
            </a:pPr>
            <a:r>
              <a:rPr lang="ru-RU" sz="3200" dirty="0"/>
              <a:t>	</a:t>
            </a:r>
            <a:r>
              <a:rPr lang="ru-RU" sz="3200" dirty="0" smtClean="0"/>
              <a:t>Подумайте, посредством кого или чего осуществляется политическая власть в стране?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4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57" y="609601"/>
            <a:ext cx="10972800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Субъекты политической системы общества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257" y="1480456"/>
            <a:ext cx="10972800" cy="2751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Государство и его органы;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Политические партии;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Общественно-политические </a:t>
            </a:r>
            <a:r>
              <a:rPr lang="ru-RU" sz="3200" dirty="0" smtClean="0"/>
              <a:t>движения;</a:t>
            </a:r>
            <a:endParaRPr lang="ru-RU" sz="3200" dirty="0" smtClean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Профсоюзы;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Религиозные организации </a:t>
            </a:r>
            <a:endParaRPr lang="ru-RU" sz="3200" dirty="0" smtClean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3200" dirty="0" smtClean="0"/>
              <a:t>Органы </a:t>
            </a:r>
            <a:r>
              <a:rPr lang="ru-RU" sz="3200" smtClean="0"/>
              <a:t>местного самоуправления </a:t>
            </a:r>
            <a:r>
              <a:rPr lang="ru-RU" sz="3200" smtClean="0"/>
              <a:t>и </a:t>
            </a:r>
            <a:r>
              <a:rPr lang="ru-RU" sz="3200" dirty="0" smtClean="0"/>
              <a:t>т. д.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257" y="4735286"/>
            <a:ext cx="10972800" cy="12557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u="sng" dirty="0" smtClean="0"/>
              <a:t>Задание классу: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	</a:t>
            </a:r>
            <a:r>
              <a:rPr lang="ru-RU" sz="2800" dirty="0" smtClean="0"/>
              <a:t>Подумайте и напишите субъекты </a:t>
            </a:r>
            <a:r>
              <a:rPr lang="ru-RU" sz="2800" dirty="0" smtClean="0"/>
              <a:t>политической системы общества.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15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71056"/>
            <a:ext cx="11114314" cy="978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u="sng" dirty="0" smtClean="0"/>
              <a:t>Функции государства</a:t>
            </a:r>
            <a:r>
              <a:rPr lang="ru-RU" sz="3200" dirty="0" smtClean="0"/>
              <a:t> – направления деятельности государства по решению стоящих перед ним задач.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11114314" cy="1643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	В последнее время перед мировым сообществом встают глобальные проблемы. Государство помогает решить эти проблемы. Сущность государства конкретизируется в его функциях.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026943"/>
            <a:ext cx="11114314" cy="12557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u="sng" dirty="0" smtClean="0"/>
              <a:t>Задание классу: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	</a:t>
            </a:r>
            <a:r>
              <a:rPr lang="ru-RU" sz="2800" dirty="0" smtClean="0"/>
              <a:t>Подумайте и запишите внутренние </a:t>
            </a:r>
            <a:r>
              <a:rPr lang="ru-RU" sz="2800" dirty="0" smtClean="0"/>
              <a:t>и внешние функции государства.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7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857" y="533399"/>
            <a:ext cx="11190514" cy="58539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dirty="0" smtClean="0"/>
              <a:t>Внутренние  функции</a:t>
            </a:r>
            <a:r>
              <a:rPr lang="ru-RU" sz="3200" dirty="0" smtClean="0"/>
              <a:t>: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экономическая;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социальная,;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финансовая;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политическая;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экологическая;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культурная;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охрана правопорядка;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/>
              <a:t>обеспечения общественной безопасности</a:t>
            </a:r>
            <a:r>
              <a:rPr lang="ru-RU" sz="32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sz="3200" b="1" dirty="0" smtClean="0"/>
              <a:t>Внешние функции</a:t>
            </a:r>
            <a:r>
              <a:rPr lang="ru-RU" sz="3200" dirty="0" smtClean="0"/>
              <a:t>:</a:t>
            </a:r>
          </a:p>
          <a:p>
            <a:pPr algn="just">
              <a:lnSpc>
                <a:spcPct val="90000"/>
              </a:lnSpc>
            </a:pPr>
            <a:r>
              <a:rPr lang="ru-RU" sz="3200" dirty="0" smtClean="0"/>
              <a:t>- оборона;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 smtClean="0"/>
              <a:t>сотрудничество с другими государствами;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ru-RU" sz="3200" dirty="0"/>
              <a:t>обеспечения мира и поддержания мирового порядка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92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2886" y="710327"/>
            <a:ext cx="7130143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/>
              <a:t>	В чем заключается сущность современного государства? </a:t>
            </a:r>
            <a:r>
              <a:rPr lang="ru-RU" sz="3600" b="1" dirty="0"/>
              <a:t>	</a:t>
            </a:r>
            <a:endParaRPr lang="ru-RU" sz="3600" b="1" dirty="0" smtClean="0"/>
          </a:p>
          <a:p>
            <a:pPr algn="just">
              <a:lnSpc>
                <a:spcPct val="90000"/>
              </a:lnSpc>
            </a:pPr>
            <a:r>
              <a:rPr lang="ru-RU" sz="3600" b="1" dirty="0" smtClean="0"/>
              <a:t>	Каково предназначение современного государства?</a:t>
            </a:r>
            <a:endParaRPr lang="ru-RU" sz="3600" b="1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81025"/>
            <a:ext cx="36274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2886" y="3791634"/>
            <a:ext cx="7130143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Предназначение государства – </a:t>
            </a:r>
            <a:r>
              <a:rPr lang="ru-RU" sz="3600" b="1" dirty="0" smtClean="0">
                <a:solidFill>
                  <a:schemeClr val="bg1"/>
                </a:solidFill>
              </a:rPr>
              <a:t>обеспечение комфортного проживания своих граждан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519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067" y="2068290"/>
            <a:ext cx="9561783" cy="2114243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Теории сущности государства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8795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343" y="653143"/>
            <a:ext cx="7086600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Домашнее задание: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9343" y="2133601"/>
            <a:ext cx="7086600" cy="1643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sz="2800" dirty="0" smtClean="0"/>
              <a:t>Подберите </a:t>
            </a:r>
            <a:r>
              <a:rPr lang="ru-RU" sz="2800" dirty="0" smtClean="0"/>
              <a:t>факты из средств массовой информации, с помощью которых можно определить сущность современного Российского </a:t>
            </a:r>
            <a:r>
              <a:rPr lang="ru-RU" sz="2800" dirty="0" smtClean="0"/>
              <a:t>государства.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549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12" y="2840474"/>
            <a:ext cx="6099902" cy="3605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258" y="544285"/>
            <a:ext cx="11005456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План урока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258" y="1291020"/>
            <a:ext cx="11005456" cy="14219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Понятие сущности государства;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Политическая система общества;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dirty="0" smtClean="0"/>
              <a:t>Функции государства.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73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7173" y="1349829"/>
            <a:ext cx="6607628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600" b="1" dirty="0" smtClean="0"/>
              <a:t>	В чем заключается сущность современного государства? </a:t>
            </a:r>
            <a:r>
              <a:rPr lang="ru-RU" sz="3600" b="1" dirty="0"/>
              <a:t>	</a:t>
            </a:r>
            <a:endParaRPr lang="ru-RU" sz="3600" b="1" dirty="0" smtClean="0"/>
          </a:p>
          <a:p>
            <a:pPr algn="just">
              <a:lnSpc>
                <a:spcPct val="90000"/>
              </a:lnSpc>
            </a:pPr>
            <a:r>
              <a:rPr lang="ru-RU" sz="3600" b="1" dirty="0" smtClean="0"/>
              <a:t>	Каково предназначение современного государства?</a:t>
            </a:r>
            <a:endParaRPr lang="ru-RU" sz="3600" b="1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81025"/>
            <a:ext cx="36274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56" y="1925765"/>
            <a:ext cx="11125199" cy="978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u="sng" dirty="0" smtClean="0"/>
              <a:t>Сущность государства</a:t>
            </a:r>
            <a:r>
              <a:rPr lang="ru-RU" sz="3200" dirty="0" smtClean="0"/>
              <a:t> – то, что является главным, к чему оно стремится.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6057" y="555172"/>
            <a:ext cx="11125199" cy="867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	Рассматривая государство на любом этапе развития, нам важно знать каково его </a:t>
            </a:r>
            <a:r>
              <a:rPr lang="ru-RU" sz="2800" b="1" dirty="0" smtClean="0">
                <a:solidFill>
                  <a:srgbClr val="FF0000"/>
                </a:solidFill>
              </a:rPr>
              <a:t>назначение</a:t>
            </a:r>
            <a:r>
              <a:rPr lang="ru-RU" sz="2800" dirty="0" smtClean="0"/>
              <a:t> и </a:t>
            </a:r>
            <a:r>
              <a:rPr lang="ru-RU" sz="2800" b="1" dirty="0" smtClean="0">
                <a:solidFill>
                  <a:srgbClr val="FF0000"/>
                </a:solidFill>
              </a:rPr>
              <a:t>функционирование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"/>
          <a:stretch/>
        </p:blipFill>
        <p:spPr>
          <a:xfrm>
            <a:off x="566056" y="3593443"/>
            <a:ext cx="3907973" cy="2657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4561" r="4199"/>
          <a:stretch/>
        </p:blipFill>
        <p:spPr>
          <a:xfrm>
            <a:off x="4582885" y="3590691"/>
            <a:ext cx="3452805" cy="2657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461" r="9829" b="416"/>
          <a:stretch/>
        </p:blipFill>
        <p:spPr>
          <a:xfrm>
            <a:off x="8120744" y="3614057"/>
            <a:ext cx="3570512" cy="26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86052"/>
              </p:ext>
            </p:extLst>
          </p:nvPr>
        </p:nvGraphicFramePr>
        <p:xfrm>
          <a:off x="805543" y="1372810"/>
          <a:ext cx="1058091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723"/>
                <a:gridCol w="2499686"/>
                <a:gridCol w="53705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Период в истории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Авторы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Идеи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5543" y="511629"/>
            <a:ext cx="10580914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Мыслители о сущности государства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158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522514"/>
            <a:ext cx="10918371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Античность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3142" y="5297087"/>
            <a:ext cx="10918371" cy="867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	Сущность государства есть </a:t>
            </a:r>
            <a:r>
              <a:rPr lang="ru-RU" sz="2800" dirty="0" smtClean="0">
                <a:solidFill>
                  <a:srgbClr val="FF0000"/>
                </a:solidFill>
              </a:rPr>
              <a:t>воплощение нравственных начал</a:t>
            </a:r>
            <a:r>
              <a:rPr lang="ru-RU" sz="2800" dirty="0" smtClean="0"/>
              <a:t>. Люди объединяются, чтобы достичь </a:t>
            </a:r>
            <a:r>
              <a:rPr lang="ru-RU" sz="2800" dirty="0" smtClean="0">
                <a:solidFill>
                  <a:srgbClr val="FF0000"/>
                </a:solidFill>
              </a:rPr>
              <a:t>счастья и блага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83" y="1201118"/>
            <a:ext cx="2619830" cy="3207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87" y="1206126"/>
            <a:ext cx="2554350" cy="3202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13" y="1206126"/>
            <a:ext cx="2436328" cy="3217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206126"/>
            <a:ext cx="2884707" cy="32222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142" y="4548186"/>
            <a:ext cx="2884706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Платон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39913" y="4548186"/>
            <a:ext cx="2436328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Сократ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6787" y="4548186"/>
            <a:ext cx="2554350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Аристотель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951683" y="4548186"/>
            <a:ext cx="2619830" cy="4247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Цицерон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66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203011"/>
            <a:ext cx="2797628" cy="4287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522514"/>
            <a:ext cx="10918371" cy="5355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Средневековье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07" y="1203010"/>
            <a:ext cx="2855391" cy="4287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696" y="5761051"/>
            <a:ext cx="325852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Блаженный Августин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8006" y="5761051"/>
            <a:ext cx="285539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Фома Аквинский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10186" y="1402935"/>
            <a:ext cx="4461328" cy="4358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/>
              <a:t>	Так как </a:t>
            </a:r>
            <a:r>
              <a:rPr lang="ru-RU" sz="2800" dirty="0" smtClean="0">
                <a:solidFill>
                  <a:srgbClr val="FF0000"/>
                </a:solidFill>
              </a:rPr>
              <a:t>государство – продукт божественной воли</a:t>
            </a:r>
            <a:r>
              <a:rPr lang="ru-RU" sz="2800" dirty="0" smtClean="0"/>
              <a:t>, то предназначение государства – </a:t>
            </a:r>
            <a:r>
              <a:rPr lang="ru-RU" sz="2800" dirty="0" smtClean="0">
                <a:solidFill>
                  <a:srgbClr val="FF0000"/>
                </a:solidFill>
              </a:rPr>
              <a:t>распространение и сохранение религиозных принципов</a:t>
            </a:r>
            <a:r>
              <a:rPr lang="ru-RU" sz="2800" dirty="0" smtClean="0"/>
              <a:t>, что способствует утверждению общественного порядка и духовности.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65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TS102801059</Template>
  <TotalTime>531</TotalTime>
  <Words>415</Words>
  <Application>Microsoft Office PowerPoint</Application>
  <PresentationFormat>Произвольный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BooksClassic_16x9</vt:lpstr>
      <vt:lpstr>Презентация PowerPoint</vt:lpstr>
      <vt:lpstr>Теории сущности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и функции государства</dc:title>
  <dc:creator>Artem</dc:creator>
  <cp:lastModifiedBy>Пользователь</cp:lastModifiedBy>
  <cp:revision>45</cp:revision>
  <dcterms:created xsi:type="dcterms:W3CDTF">2015-03-09T12:26:07Z</dcterms:created>
  <dcterms:modified xsi:type="dcterms:W3CDTF">2016-09-07T15:48:26Z</dcterms:modified>
</cp:coreProperties>
</file>